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91" r:id="rId2"/>
    <p:sldId id="256" r:id="rId3"/>
    <p:sldId id="257" r:id="rId4"/>
    <p:sldId id="258" r:id="rId5"/>
    <p:sldId id="259" r:id="rId6"/>
    <p:sldId id="260" r:id="rId7"/>
    <p:sldId id="261" r:id="rId8"/>
    <p:sldId id="293" r:id="rId9"/>
    <p:sldId id="266" r:id="rId10"/>
    <p:sldId id="268" r:id="rId11"/>
    <p:sldId id="270" r:id="rId12"/>
    <p:sldId id="272" r:id="rId13"/>
    <p:sldId id="274" r:id="rId14"/>
    <p:sldId id="276" r:id="rId15"/>
    <p:sldId id="278" r:id="rId16"/>
    <p:sldId id="280" r:id="rId17"/>
    <p:sldId id="282" r:id="rId18"/>
    <p:sldId id="284" r:id="rId19"/>
    <p:sldId id="285" r:id="rId20"/>
    <p:sldId id="286" r:id="rId21"/>
    <p:sldId id="287" r:id="rId22"/>
    <p:sldId id="288" r:id="rId23"/>
    <p:sldId id="28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7" autoAdjust="0"/>
    <p:restoredTop sz="94767" autoAdjust="0"/>
  </p:normalViewPr>
  <p:slideViewPr>
    <p:cSldViewPr>
      <p:cViewPr varScale="1">
        <p:scale>
          <a:sx n="41" d="100"/>
          <a:sy n="41" d="100"/>
        </p:scale>
        <p:origin x="-8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69406-D7DE-44BC-8DDE-7B7DABF1B80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A7B7F-4C99-407A-9D9D-7BFADEFCAF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A7B7F-4C99-407A-9D9D-7BFADEFCAFF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62439-9997-4581-9AF7-0E132DD7B7BD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25.12.2012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476672"/>
            <a:ext cx="3240360" cy="36004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МБОУ «</a:t>
            </a:r>
            <a:r>
              <a:rPr lang="ru-RU" sz="2000" dirty="0" err="1" smtClean="0"/>
              <a:t>Кутеминская</a:t>
            </a:r>
            <a:r>
              <a:rPr lang="ru-RU" sz="2000" dirty="0" smtClean="0"/>
              <a:t> СОШ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89654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</a:t>
            </a:r>
            <a:r>
              <a:rPr lang="ru-RU" sz="3200" dirty="0" smtClean="0"/>
              <a:t>Проектная работа по русскому языку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000" dirty="0" smtClean="0"/>
              <a:t>                                                           Работу выполнили учащиеся 6 класса.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      Руководитель: Зорина В.Ф.</a:t>
            </a:r>
          </a:p>
          <a:p>
            <a:pPr>
              <a:buNone/>
            </a:pPr>
            <a:r>
              <a:rPr lang="ru-RU" sz="3200" dirty="0" smtClean="0"/>
              <a:t>                              </a:t>
            </a:r>
            <a:r>
              <a:rPr lang="ru-RU" sz="1800" dirty="0" err="1" smtClean="0"/>
              <a:t>Кутема</a:t>
            </a:r>
            <a:r>
              <a:rPr lang="ru-RU" sz="1800" dirty="0" smtClean="0"/>
              <a:t> 2012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132856"/>
            <a:ext cx="7560840" cy="175432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Пособие по теме «Имя существительное»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/>
              <a:t>Род имён существительных</a:t>
            </a:r>
          </a:p>
        </p:txBody>
      </p:sp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9144000" cy="4525963"/>
          </a:xfrm>
        </p:spPr>
        <p:txBody>
          <a:bodyPr/>
          <a:lstStyle/>
          <a:p>
            <a:r>
              <a:rPr lang="ru-RU" smtClean="0"/>
              <a:t>Средней род например: солнце</a:t>
            </a:r>
            <a:r>
              <a:rPr lang="en-US" smtClean="0"/>
              <a:t>,</a:t>
            </a:r>
            <a:r>
              <a:rPr lang="ru-RU" smtClean="0"/>
              <a:t> небо</a:t>
            </a:r>
            <a:r>
              <a:rPr lang="en-US" smtClean="0"/>
              <a:t>,</a:t>
            </a:r>
            <a:r>
              <a:rPr lang="ru-RU" smtClean="0"/>
              <a:t> зеркало</a:t>
            </a:r>
            <a:r>
              <a:rPr lang="en-US" smtClean="0"/>
              <a:t>.</a:t>
            </a:r>
            <a:endParaRPr lang="ru-RU" smtClean="0"/>
          </a:p>
        </p:txBody>
      </p:sp>
      <p:pic>
        <p:nvPicPr>
          <p:cNvPr id="11268" name="Picture 6" descr="su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438400"/>
            <a:ext cx="6019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/>
              <a:t>Имена существительные  общего рода</a:t>
            </a:r>
            <a:r>
              <a:rPr lang="en-US" sz="4000"/>
              <a:t>.</a:t>
            </a:r>
            <a:endParaRPr lang="ru-RU" sz="4000"/>
          </a:p>
        </p:txBody>
      </p:sp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Существительные с окончанием –а (-я)</a:t>
            </a:r>
            <a:r>
              <a:rPr lang="en-US" smtClean="0"/>
              <a:t>, </a:t>
            </a:r>
            <a:r>
              <a:rPr lang="ru-RU" smtClean="0"/>
              <a:t>обозначающие качества людей </a:t>
            </a:r>
            <a:r>
              <a:rPr lang="en-US" smtClean="0"/>
              <a:t>,</a:t>
            </a:r>
            <a:r>
              <a:rPr lang="ru-RU" smtClean="0"/>
              <a:t> относятся к мужскому роду </a:t>
            </a:r>
            <a:r>
              <a:rPr lang="en-US" smtClean="0"/>
              <a:t>,</a:t>
            </a:r>
            <a:r>
              <a:rPr lang="ru-RU" smtClean="0"/>
              <a:t>если обозначают лиц мужского пола</a:t>
            </a:r>
            <a:r>
              <a:rPr lang="en-US" smtClean="0"/>
              <a:t>,</a:t>
            </a:r>
            <a:r>
              <a:rPr lang="ru-RU" smtClean="0"/>
              <a:t> или к женскому роду </a:t>
            </a:r>
            <a:r>
              <a:rPr lang="en-US" smtClean="0"/>
              <a:t>,</a:t>
            </a:r>
            <a:r>
              <a:rPr lang="ru-RU" smtClean="0"/>
              <a:t> если обозначают лиц женского пола </a:t>
            </a:r>
            <a:r>
              <a:rPr lang="en-US" smtClean="0"/>
              <a:t>,</a:t>
            </a:r>
            <a:r>
              <a:rPr lang="ru-RU" smtClean="0"/>
              <a:t>например : </a:t>
            </a:r>
            <a:r>
              <a:rPr lang="ru-RU" i="1" smtClean="0">
                <a:latin typeface="Arial Narrow" pitchFamily="34" charset="0"/>
              </a:rPr>
              <a:t>такой задира Андрюша</a:t>
            </a:r>
            <a:r>
              <a:rPr lang="en-US" i="1" smtClean="0">
                <a:latin typeface="Arial Narrow" pitchFamily="34" charset="0"/>
              </a:rPr>
              <a:t>,</a:t>
            </a:r>
            <a:r>
              <a:rPr lang="ru-RU" i="1" smtClean="0">
                <a:latin typeface="Arial Narrow" pitchFamily="34" charset="0"/>
              </a:rPr>
              <a:t> такая задира Таня </a:t>
            </a:r>
            <a:r>
              <a:rPr lang="en-US" i="1" smtClean="0">
                <a:latin typeface="Arial Narrow" pitchFamily="34" charset="0"/>
              </a:rPr>
              <a:t>.</a:t>
            </a:r>
            <a:r>
              <a:rPr lang="ru-RU" smtClean="0"/>
              <a:t> Это существительные общего рода</a:t>
            </a:r>
          </a:p>
        </p:txBody>
      </p:sp>
      <p:pic>
        <p:nvPicPr>
          <p:cNvPr id="12292" name="Picture 6" descr="j02860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4738688"/>
            <a:ext cx="1981200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Склонение имён существительных</a:t>
            </a:r>
            <a:endParaRPr lang="ru-RU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3391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557020">
                <a:tc>
                  <a:txBody>
                    <a:bodyPr/>
                    <a:lstStyle/>
                    <a:p>
                      <a:r>
                        <a:rPr lang="ru-RU" sz="2400" baseline="0" dirty="0" smtClean="0"/>
                        <a:t>1  </a:t>
                      </a:r>
                      <a:r>
                        <a:rPr lang="ru-RU" sz="2400" baseline="0" dirty="0" err="1" smtClean="0"/>
                        <a:t>скл</a:t>
                      </a:r>
                      <a:r>
                        <a:rPr lang="ru-RU" sz="2400" baseline="0" dirty="0" smtClean="0"/>
                        <a:t>.</a:t>
                      </a:r>
                      <a:endParaRPr lang="ru-RU" sz="2400" baseline="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baseline="0" dirty="0" err="1" smtClean="0"/>
                        <a:t>скл</a:t>
                      </a:r>
                      <a:r>
                        <a:rPr lang="ru-RU" sz="2400" baseline="0" dirty="0" smtClean="0"/>
                        <a:t>.</a:t>
                      </a:r>
                      <a:endParaRPr lang="ru-RU" sz="24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3 </a:t>
                      </a:r>
                      <a:r>
                        <a:rPr lang="ru-RU" sz="2400" dirty="0" err="1" smtClean="0"/>
                        <a:t>скл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marL="96520" marR="96520"/>
                </a:tc>
              </a:tr>
              <a:tr h="1057465">
                <a:tc>
                  <a:txBody>
                    <a:bodyPr/>
                    <a:lstStyle/>
                    <a:p>
                      <a:r>
                        <a:rPr lang="ru-RU" dirty="0" smtClean="0"/>
                        <a:t> мужской</a:t>
                      </a:r>
                      <a:r>
                        <a:rPr lang="ru-RU" baseline="0" dirty="0" smtClean="0"/>
                        <a:t> и женский род </a:t>
                      </a:r>
                    </a:p>
                    <a:p>
                      <a:r>
                        <a:rPr lang="ru-RU" baseline="0" dirty="0" smtClean="0"/>
                        <a:t>                  на</a:t>
                      </a:r>
                    </a:p>
                    <a:p>
                      <a:r>
                        <a:rPr lang="ru-RU" dirty="0" smtClean="0"/>
                        <a:t>       -а                         -я</a:t>
                      </a:r>
                    </a:p>
                    <a:p>
                      <a:r>
                        <a:rPr lang="ru-RU" dirty="0" smtClean="0"/>
                        <a:t>             Например:</a:t>
                      </a:r>
                      <a:r>
                        <a:rPr lang="ru-RU" baseline="0" dirty="0" smtClean="0"/>
                        <a:t>    </a:t>
                      </a:r>
                    </a:p>
                    <a:p>
                      <a:r>
                        <a:rPr lang="ru-RU" baseline="0" dirty="0" smtClean="0"/>
                        <a:t>              дедушка,</a:t>
                      </a:r>
                    </a:p>
                    <a:p>
                      <a:r>
                        <a:rPr lang="ru-RU" baseline="0" dirty="0" smtClean="0"/>
                        <a:t>               машина                    </a:t>
                      </a:r>
                      <a:endParaRPr lang="ru-RU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мужской род</a:t>
                      </a:r>
                    </a:p>
                    <a:p>
                      <a:r>
                        <a:rPr lang="ru-RU" dirty="0" smtClean="0"/>
                        <a:t>   с нулевым окончанием</a:t>
                      </a:r>
                    </a:p>
                    <a:p>
                      <a:r>
                        <a:rPr lang="ru-RU" dirty="0" smtClean="0"/>
                        <a:t>                   и</a:t>
                      </a:r>
                    </a:p>
                    <a:p>
                      <a:r>
                        <a:rPr lang="ru-RU" dirty="0" smtClean="0"/>
                        <a:t>          средний род</a:t>
                      </a:r>
                    </a:p>
                    <a:p>
                      <a:r>
                        <a:rPr lang="ru-RU" dirty="0" smtClean="0"/>
                        <a:t>        с окончаниями</a:t>
                      </a:r>
                    </a:p>
                    <a:p>
                      <a:r>
                        <a:rPr lang="ru-RU" dirty="0" smtClean="0"/>
                        <a:t>   -о                           -е</a:t>
                      </a:r>
                    </a:p>
                    <a:p>
                      <a:r>
                        <a:rPr lang="ru-RU" dirty="0" smtClean="0"/>
                        <a:t>           Например:</a:t>
                      </a:r>
                    </a:p>
                    <a:p>
                      <a:r>
                        <a:rPr lang="ru-RU" dirty="0" smtClean="0"/>
                        <a:t>               конь,           </a:t>
                      </a:r>
                    </a:p>
                    <a:p>
                      <a:r>
                        <a:rPr lang="ru-RU" dirty="0" smtClean="0"/>
                        <a:t>              солнце  </a:t>
                      </a:r>
                    </a:p>
                    <a:p>
                      <a:r>
                        <a:rPr lang="ru-RU" dirty="0" smtClean="0"/>
                        <a:t>           </a:t>
                      </a:r>
                      <a:endParaRPr lang="ru-RU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женский род</a:t>
                      </a:r>
                    </a:p>
                    <a:p>
                      <a:r>
                        <a:rPr lang="ru-RU" dirty="0" smtClean="0"/>
                        <a:t>     с </a:t>
                      </a:r>
                      <a:r>
                        <a:rPr lang="ru-RU" dirty="0" err="1" smtClean="0"/>
                        <a:t>ь</a:t>
                      </a:r>
                      <a:r>
                        <a:rPr lang="ru-RU" dirty="0" smtClean="0"/>
                        <a:t> знаком на конце</a:t>
                      </a:r>
                    </a:p>
                    <a:p>
                      <a:r>
                        <a:rPr lang="ru-RU" dirty="0" smtClean="0"/>
                        <a:t>            Например:</a:t>
                      </a:r>
                    </a:p>
                    <a:p>
                      <a:r>
                        <a:rPr lang="ru-RU" dirty="0" smtClean="0"/>
                        <a:t>             площадь,</a:t>
                      </a:r>
                    </a:p>
                    <a:p>
                      <a:r>
                        <a:rPr lang="ru-RU" dirty="0" smtClean="0"/>
                        <a:t>                 мать</a:t>
                      </a:r>
                      <a:endParaRPr lang="ru-RU" dirty="0"/>
                    </a:p>
                  </a:txBody>
                  <a:tcPr marL="96520" marR="96520"/>
                </a:tc>
              </a:tr>
            </a:tbl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-е и -и в падежных окончаниях.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428737"/>
          <a:ext cx="8229600" cy="2381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528"/>
                <a:gridCol w="2071702"/>
                <a:gridCol w="2714644"/>
                <a:gridCol w="2471726"/>
              </a:tblGrid>
              <a:tr h="3286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1 </a:t>
                      </a:r>
                      <a:r>
                        <a:rPr lang="ru-RU" dirty="0" err="1" smtClean="0"/>
                        <a:t>скл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2 </a:t>
                      </a:r>
                      <a:r>
                        <a:rPr lang="ru-RU" dirty="0" err="1" smtClean="0"/>
                        <a:t>скл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3 </a:t>
                      </a:r>
                      <a:r>
                        <a:rPr lang="ru-RU" dirty="0" err="1" smtClean="0"/>
                        <a:t>скл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</a:tr>
              <a:tr h="575165">
                <a:tc>
                  <a:txBody>
                    <a:bodyPr/>
                    <a:lstStyle/>
                    <a:p>
                      <a:r>
                        <a:rPr lang="ru-RU" dirty="0" smtClean="0"/>
                        <a:t>Род.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пад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-и (-</a:t>
                      </a:r>
                      <a:r>
                        <a:rPr lang="ru-RU" dirty="0" err="1" smtClean="0"/>
                        <a:t>ы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-----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</a:t>
                      </a:r>
                      <a:r>
                        <a:rPr lang="ru-RU" baseline="0" dirty="0" smtClean="0"/>
                        <a:t>       -и</a:t>
                      </a:r>
                      <a:endParaRPr lang="ru-RU" dirty="0"/>
                    </a:p>
                  </a:txBody>
                  <a:tcPr/>
                </a:tc>
              </a:tr>
              <a:tr h="57516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Дат.</a:t>
                      </a:r>
                    </a:p>
                    <a:p>
                      <a:r>
                        <a:rPr lang="ru-RU" dirty="0" err="1" smtClean="0"/>
                        <a:t>пад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-е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------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</a:t>
                      </a:r>
                      <a:r>
                        <a:rPr lang="ru-RU" baseline="0" dirty="0" smtClean="0"/>
                        <a:t> -и</a:t>
                      </a:r>
                      <a:endParaRPr lang="ru-RU" dirty="0"/>
                    </a:p>
                  </a:txBody>
                  <a:tcPr/>
                </a:tc>
              </a:tr>
              <a:tr h="735582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Пред.</a:t>
                      </a:r>
                    </a:p>
                    <a:p>
                      <a:r>
                        <a:rPr lang="ru-RU" dirty="0" err="1" smtClean="0"/>
                        <a:t>пад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-е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</a:t>
                      </a:r>
                      <a:r>
                        <a:rPr lang="ru-RU" baseline="0" dirty="0" smtClean="0"/>
                        <a:t>  -е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-и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Содержимое 3" descr="dumy-14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4214818"/>
            <a:ext cx="3743349" cy="2028837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dirty="0" smtClean="0"/>
              <a:t>Окончание  -и  у  существительных на –</a:t>
            </a:r>
            <a:r>
              <a:rPr lang="ru-RU" sz="2800" i="1" dirty="0" err="1" smtClean="0"/>
              <a:t>ия</a:t>
            </a:r>
            <a:r>
              <a:rPr lang="ru-RU" sz="2800" i="1" dirty="0" smtClean="0"/>
              <a:t>, -</a:t>
            </a:r>
            <a:r>
              <a:rPr lang="ru-RU" sz="2800" i="1" dirty="0" err="1" smtClean="0"/>
              <a:t>ие</a:t>
            </a:r>
            <a:r>
              <a:rPr lang="ru-RU" sz="2800" i="1" dirty="0" smtClean="0"/>
              <a:t>, -</a:t>
            </a:r>
            <a:r>
              <a:rPr lang="ru-RU" sz="2800" i="1" dirty="0" err="1" smtClean="0"/>
              <a:t>ий</a:t>
            </a:r>
            <a:r>
              <a:rPr lang="ru-RU" sz="2800" i="1" dirty="0" smtClean="0"/>
              <a:t>.</a:t>
            </a:r>
            <a:endParaRPr lang="ru-RU" sz="2800" i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85720" y="1571612"/>
          <a:ext cx="86868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738"/>
                <a:gridCol w="2571768"/>
                <a:gridCol w="2857520"/>
                <a:gridCol w="2490774"/>
              </a:tblGrid>
              <a:tr h="3083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-</a:t>
                      </a:r>
                      <a:r>
                        <a:rPr lang="ru-RU" dirty="0" err="1" smtClean="0"/>
                        <a:t>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-</a:t>
                      </a:r>
                      <a:r>
                        <a:rPr lang="ru-RU" dirty="0" err="1" smtClean="0"/>
                        <a:t>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-</a:t>
                      </a:r>
                      <a:r>
                        <a:rPr lang="ru-RU" dirty="0" err="1" smtClean="0"/>
                        <a:t>ие</a:t>
                      </a:r>
                      <a:endParaRPr lang="ru-RU" dirty="0"/>
                    </a:p>
                  </a:txBody>
                  <a:tcPr/>
                </a:tc>
              </a:tr>
              <a:tr h="468709">
                <a:tc>
                  <a:txBody>
                    <a:bodyPr/>
                    <a:lstStyle/>
                    <a:p>
                      <a:r>
                        <a:rPr lang="ru-RU" dirty="0" smtClean="0"/>
                        <a:t>Род. </a:t>
                      </a:r>
                      <a:r>
                        <a:rPr lang="ru-RU" dirty="0" err="1" smtClean="0"/>
                        <a:t>пад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-и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-------</a:t>
                      </a:r>
                      <a:endParaRPr lang="ru-RU" dirty="0"/>
                    </a:p>
                  </a:txBody>
                  <a:tcPr/>
                </a:tc>
              </a:tr>
              <a:tr h="468709">
                <a:tc>
                  <a:txBody>
                    <a:bodyPr/>
                    <a:lstStyle/>
                    <a:p>
                      <a:r>
                        <a:rPr lang="ru-RU" dirty="0" smtClean="0"/>
                        <a:t>Дат.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пад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-и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-------</a:t>
                      </a:r>
                      <a:endParaRPr lang="ru-RU" dirty="0"/>
                    </a:p>
                  </a:txBody>
                  <a:tcPr/>
                </a:tc>
              </a:tr>
              <a:tr h="468709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Пред.</a:t>
                      </a:r>
                    </a:p>
                    <a:p>
                      <a:r>
                        <a:rPr lang="ru-RU" dirty="0" err="1" smtClean="0"/>
                        <a:t>пад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-и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-и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-и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Содержимое 3" descr="girl_book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6805" y="4068968"/>
            <a:ext cx="4015393" cy="2503294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Разносклоняемые имена существительные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357298"/>
            <a:ext cx="8777318" cy="5286412"/>
          </a:xfrm>
        </p:spPr>
        <p:txBody>
          <a:bodyPr/>
          <a:lstStyle/>
          <a:p>
            <a:r>
              <a:rPr lang="ru-RU" dirty="0" smtClean="0"/>
              <a:t>Десять существительных среднего рода на –мя: бремя, время, вымя, знамя, имя, пламя, племя, семя, стремя и темя; и существительное мужского рода путь в род. </a:t>
            </a:r>
            <a:r>
              <a:rPr lang="ru-RU" dirty="0" err="1" smtClean="0"/>
              <a:t>пад</a:t>
            </a:r>
            <a:r>
              <a:rPr lang="ru-RU" dirty="0" smtClean="0"/>
              <a:t>., дат. </a:t>
            </a:r>
            <a:r>
              <a:rPr lang="ru-RU" dirty="0" err="1" smtClean="0"/>
              <a:t>пад</a:t>
            </a:r>
            <a:r>
              <a:rPr lang="ru-RU" dirty="0" smtClean="0"/>
              <a:t>., пред. </a:t>
            </a:r>
            <a:r>
              <a:rPr lang="ru-RU" dirty="0" err="1" smtClean="0"/>
              <a:t>пад</a:t>
            </a:r>
            <a:r>
              <a:rPr lang="ru-RU" dirty="0" smtClean="0"/>
              <a:t>. Единственного числа имеют окончание существительных 3- </a:t>
            </a:r>
            <a:r>
              <a:rPr lang="ru-RU" dirty="0" err="1" smtClean="0"/>
              <a:t>скл</a:t>
            </a:r>
            <a:r>
              <a:rPr lang="ru-RU" dirty="0" smtClean="0"/>
              <a:t>. –и: к знамени, нет времени и т. д., а в </a:t>
            </a:r>
            <a:r>
              <a:rPr lang="ru-RU" dirty="0" err="1" smtClean="0"/>
              <a:t>твор</a:t>
            </a:r>
            <a:r>
              <a:rPr lang="ru-RU" dirty="0" smtClean="0"/>
              <a:t>. </a:t>
            </a:r>
            <a:r>
              <a:rPr lang="ru-RU" dirty="0" err="1" smtClean="0"/>
              <a:t>пад</a:t>
            </a:r>
            <a:r>
              <a:rPr lang="ru-RU" dirty="0" smtClean="0"/>
              <a:t>. принимают окончание существительного 2 –</a:t>
            </a:r>
            <a:r>
              <a:rPr lang="ru-RU" dirty="0" err="1" smtClean="0"/>
              <a:t>скл</a:t>
            </a:r>
            <a:r>
              <a:rPr lang="ru-RU" dirty="0" smtClean="0"/>
              <a:t>. –ем(-ём).</a:t>
            </a:r>
          </a:p>
          <a:p>
            <a:r>
              <a:rPr lang="ru-RU" dirty="0" smtClean="0"/>
              <a:t>Например: семян, имён.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Буква е в суффиксе –</a:t>
            </a:r>
            <a:r>
              <a:rPr lang="ru-RU" dirty="0" err="1" smtClean="0"/>
              <a:t>ен</a:t>
            </a:r>
            <a:r>
              <a:rPr lang="ru-RU" dirty="0" smtClean="0"/>
              <a:t> существительных на –мя.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безударном суффиксе –</a:t>
            </a:r>
            <a:r>
              <a:rPr lang="ru-RU" dirty="0" err="1" smtClean="0"/>
              <a:t>ен</a:t>
            </a:r>
            <a:r>
              <a:rPr lang="ru-RU" dirty="0" smtClean="0"/>
              <a:t> существительных на –мя пишется буква е.</a:t>
            </a:r>
          </a:p>
          <a:p>
            <a:r>
              <a:rPr lang="ru-RU" dirty="0" smtClean="0"/>
              <a:t>            Например: на знамени (на – мя).</a:t>
            </a:r>
            <a:endParaRPr lang="ru-RU" dirty="0"/>
          </a:p>
        </p:txBody>
      </p:sp>
      <p:pic>
        <p:nvPicPr>
          <p:cNvPr id="4" name="Содержимое 3" descr="cha-gerfiel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429000"/>
            <a:ext cx="4000528" cy="3075803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Несклоняемые существительные.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 несклоняемым существительным относятся:</a:t>
            </a:r>
          </a:p>
          <a:p>
            <a:r>
              <a:rPr lang="ru-RU" sz="2400" dirty="0" smtClean="0"/>
              <a:t>а) многие существительные иноязычного происхождения- собственные и нарицательные- с конечным гласным –о, -е, -и, -у, -</a:t>
            </a:r>
            <a:r>
              <a:rPr lang="ru-RU" sz="2400" dirty="0" err="1" smtClean="0"/>
              <a:t>ю</a:t>
            </a:r>
            <a:r>
              <a:rPr lang="ru-RU" sz="2400" dirty="0" smtClean="0"/>
              <a:t> и с конечным ударным –а: без пальто, по шоссе.</a:t>
            </a:r>
          </a:p>
          <a:p>
            <a:r>
              <a:rPr lang="ru-RU" sz="2400" dirty="0" smtClean="0"/>
              <a:t>б) иноязычного происхождения обозначающие лиц женского пола и оканчивающиеся на согласный: </a:t>
            </a:r>
            <a:r>
              <a:rPr lang="ru-RU" sz="2400" dirty="0" err="1" smtClean="0"/>
              <a:t>Алигер</a:t>
            </a:r>
            <a:r>
              <a:rPr lang="ru-RU" sz="2400" dirty="0" smtClean="0"/>
              <a:t>, </a:t>
            </a:r>
            <a:r>
              <a:rPr lang="ru-RU" sz="2400" dirty="0" err="1" smtClean="0"/>
              <a:t>Войнич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в)русские и украинские фамилии на -о и –их(-</a:t>
            </a:r>
            <a:r>
              <a:rPr lang="ru-RU" sz="2400" dirty="0" err="1" smtClean="0"/>
              <a:t>ых</a:t>
            </a:r>
            <a:r>
              <a:rPr lang="ru-RU" sz="2400" dirty="0" smtClean="0"/>
              <a:t>): Сухих, Дурново.</a:t>
            </a:r>
          </a:p>
          <a:p>
            <a:r>
              <a:rPr lang="ru-RU" sz="2400" dirty="0" smtClean="0"/>
              <a:t>г)сложносокращенные слова звукового, буквенного и смешанного характера оканчивающиеся на гласные: США, МГУ.</a:t>
            </a:r>
            <a:endParaRPr lang="ru-RU" sz="2400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Род  несклоняемых  существительных.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686800" cy="5303838"/>
          </a:xfrm>
        </p:spPr>
        <p:txBody>
          <a:bodyPr/>
          <a:lstStyle/>
          <a:p>
            <a:r>
              <a:rPr lang="ru-RU" dirty="0" smtClean="0"/>
              <a:t>Несклоняемые неодушевлённые имена существительные иноязычного происхождения относятся преимущественно к среднему роду: кашне, пальто. К мужскому роду относятся: пенальти, кофе; к женскому роду –кольраби, авеню.</a:t>
            </a:r>
            <a:endParaRPr lang="ru-RU" dirty="0"/>
          </a:p>
        </p:txBody>
      </p:sp>
      <p:pic>
        <p:nvPicPr>
          <p:cNvPr id="4" name="Содержимое 3" descr="36_2_2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3857628"/>
            <a:ext cx="3103577" cy="2793220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2428892"/>
          </a:xfrm>
        </p:spPr>
        <p:txBody>
          <a:bodyPr>
            <a:normAutofit/>
          </a:bodyPr>
          <a:lstStyle/>
          <a:p>
            <a:r>
              <a:rPr lang="ru-RU" dirty="0" smtClean="0"/>
              <a:t>Орфограммы имён существительных.</a:t>
            </a:r>
            <a:br>
              <a:rPr lang="ru-RU" dirty="0" smtClean="0"/>
            </a:br>
            <a:r>
              <a:rPr lang="ru-RU" dirty="0" smtClean="0"/>
              <a:t>НЕ с существительными.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928802"/>
            <a:ext cx="8458200" cy="9144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</a:p>
          <a:p>
            <a:endParaRPr 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285992"/>
          <a:ext cx="6786610" cy="4214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3305"/>
                <a:gridCol w="3393305"/>
              </a:tblGrid>
              <a:tr h="4214818">
                <a:tc>
                  <a:txBody>
                    <a:bodyPr/>
                    <a:lstStyle/>
                    <a:p>
                      <a:r>
                        <a:rPr lang="ru-RU" dirty="0" smtClean="0"/>
                        <a:t>Слитно.</a:t>
                      </a:r>
                    </a:p>
                    <a:p>
                      <a:r>
                        <a:rPr lang="ru-RU" baseline="0" dirty="0" smtClean="0"/>
                        <a:t>1)если слово не употребляется без НЕ(</a:t>
                      </a:r>
                      <a:r>
                        <a:rPr lang="ru-RU" baseline="0" dirty="0" err="1" smtClean="0"/>
                        <a:t>неряха</a:t>
                      </a:r>
                      <a:r>
                        <a:rPr lang="ru-RU" baseline="0" dirty="0" smtClean="0"/>
                        <a:t> ; невежда ; невзгоды;)</a:t>
                      </a:r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;2)если существительное с НЕ может быть  заменено синонимом  без НЕ или близким по значению выражением.(непогода ; неточность ; неправда ;)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Раздельно.</a:t>
                      </a:r>
                    </a:p>
                    <a:p>
                      <a:r>
                        <a:rPr lang="ru-RU" baseline="0" dirty="0" smtClean="0"/>
                        <a:t>1) если является словом-отрицанием (отрицательной частицей).В предложении  с отрицательной частицей часто есть противопоставление  с союзом  а.(Не правда , а ложь ; Не работа сушит , а забота ; Не печь кормит , а руки;)</a:t>
                      </a:r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7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2214554"/>
            <a:ext cx="1644379" cy="358662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Имя существительное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060848"/>
            <a:ext cx="8452048" cy="4019277"/>
          </a:xfrm>
        </p:spPr>
        <p:txBody>
          <a:bodyPr/>
          <a:lstStyle/>
          <a:p>
            <a:r>
              <a:rPr lang="ru-RU" dirty="0" smtClean="0"/>
              <a:t>Часть речи ,которая обозначает предмет и отвечает на вопросы кто? что?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3000372"/>
            <a:ext cx="14478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C:\Program Files\Microsoft Office\MEDIA\CAGCAT10\j028190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3286124"/>
            <a:ext cx="1825142" cy="1505679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Орфограммы имён существительных.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Буквы ч и </a:t>
            </a:r>
            <a:r>
              <a:rPr lang="ru-RU" dirty="0" err="1" smtClean="0"/>
              <a:t>щ</a:t>
            </a:r>
            <a:r>
              <a:rPr lang="ru-RU" dirty="0" smtClean="0"/>
              <a:t> в суффиксе –чик (- </a:t>
            </a:r>
            <a:r>
              <a:rPr lang="ru-RU" dirty="0" err="1" smtClean="0"/>
              <a:t>щик</a:t>
            </a:r>
            <a:r>
              <a:rPr lang="ru-RU" dirty="0" smtClean="0"/>
              <a:t> )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2428868"/>
          <a:ext cx="6786610" cy="3357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0455"/>
                <a:gridCol w="3496155"/>
              </a:tblGrid>
              <a:tr h="3357586"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                       -Чик</a:t>
                      </a:r>
                    </a:p>
                    <a:p>
                      <a:r>
                        <a:rPr lang="ru-RU" baseline="0" dirty="0" smtClean="0"/>
                        <a:t>После  букв  </a:t>
                      </a:r>
                      <a:r>
                        <a:rPr lang="ru-RU" baseline="0" dirty="0" err="1" smtClean="0"/>
                        <a:t>д</a:t>
                      </a:r>
                      <a:r>
                        <a:rPr lang="ru-RU" baseline="0" dirty="0" smtClean="0"/>
                        <a:t> - т , </a:t>
                      </a:r>
                      <a:r>
                        <a:rPr lang="ru-RU" baseline="0" dirty="0" err="1" smtClean="0"/>
                        <a:t>з</a:t>
                      </a:r>
                      <a:r>
                        <a:rPr lang="ru-RU" baseline="0" dirty="0" smtClean="0"/>
                        <a:t> - с и ж  </a:t>
                      </a:r>
                    </a:p>
                    <a:p>
                      <a:r>
                        <a:rPr lang="ru-RU" baseline="0" dirty="0" smtClean="0"/>
                        <a:t>Пишется буква  Ч.</a:t>
                      </a:r>
                    </a:p>
                    <a:p>
                      <a:r>
                        <a:rPr lang="ru-RU" baseline="0" dirty="0" smtClean="0"/>
                        <a:t>Например : Объездчик, грузчик , извозчик;</a:t>
                      </a:r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                  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baseline="0" dirty="0" smtClean="0"/>
                        <a:t>               -</a:t>
                      </a:r>
                      <a:r>
                        <a:rPr lang="ru-RU" baseline="0" dirty="0" err="1" smtClean="0"/>
                        <a:t>Щик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r>
                        <a:rPr lang="ru-RU" baseline="0" dirty="0" smtClean="0"/>
                        <a:t>В остальных случаях.  Например : Каменщик ; стекольщик ; танцовщик </a:t>
                      </a:r>
                      <a:r>
                        <a:rPr lang="en-US" baseline="0" dirty="0" smtClean="0"/>
                        <a:t>  </a:t>
                      </a:r>
                      <a:r>
                        <a:rPr lang="ru-RU" baseline="0" dirty="0" smtClean="0"/>
                        <a:t>грузчик;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              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6" name="Picture 8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000504"/>
            <a:ext cx="2784878" cy="264318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Орфограммы имён существительных.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Гласные о и е после шипящих в суффиксах существительных.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2786058"/>
          <a:ext cx="6167438" cy="3286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3719"/>
                <a:gridCol w="3083719"/>
              </a:tblGrid>
              <a:tr h="3286148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- О</a:t>
                      </a:r>
                    </a:p>
                    <a:p>
                      <a:r>
                        <a:rPr lang="ru-RU" dirty="0" smtClean="0"/>
                        <a:t>Пишется после шипящих </a:t>
                      </a:r>
                      <a:r>
                        <a:rPr lang="ru-RU" baseline="0" dirty="0" smtClean="0"/>
                        <a:t> под ударением в суффиксах  имён существительных.</a:t>
                      </a:r>
                    </a:p>
                    <a:p>
                      <a:r>
                        <a:rPr lang="ru-RU" baseline="0" dirty="0" smtClean="0"/>
                        <a:t>Например : Снежок</a:t>
                      </a:r>
                      <a:r>
                        <a:rPr lang="ru-RU" dirty="0" smtClean="0"/>
                        <a:t>  ; ручонка ; петушок ;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- Е</a:t>
                      </a:r>
                    </a:p>
                    <a:p>
                      <a:r>
                        <a:rPr lang="ru-RU" dirty="0" smtClean="0"/>
                        <a:t>Пишется</a:t>
                      </a:r>
                      <a:r>
                        <a:rPr lang="ru-RU" baseline="0" dirty="0" smtClean="0"/>
                        <a:t> после шипящих  без ударения в суффиксах  имён существительных. </a:t>
                      </a:r>
                    </a:p>
                    <a:p>
                      <a:r>
                        <a:rPr lang="ru-RU" baseline="0" dirty="0" smtClean="0"/>
                        <a:t>Например : Горошек ; замочек ; человечек ;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4286256"/>
            <a:ext cx="2582226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686800" cy="10001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Орфограммы имён существительных.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14422"/>
            <a:ext cx="8686800" cy="4525963"/>
          </a:xfrm>
        </p:spPr>
        <p:txBody>
          <a:bodyPr/>
          <a:lstStyle/>
          <a:p>
            <a:r>
              <a:rPr lang="ru-RU" dirty="0" smtClean="0"/>
              <a:t>Гласные в суффиксах существительных – </a:t>
            </a:r>
            <a:r>
              <a:rPr lang="ru-RU" dirty="0" err="1" smtClean="0"/>
              <a:t>ек</a:t>
            </a:r>
            <a:r>
              <a:rPr lang="ru-RU" dirty="0" smtClean="0"/>
              <a:t> и – </a:t>
            </a:r>
            <a:r>
              <a:rPr lang="ru-RU" dirty="0" err="1" smtClean="0"/>
              <a:t>ик</a:t>
            </a:r>
            <a:r>
              <a:rPr lang="ru-RU" dirty="0" smtClean="0"/>
              <a:t> . Чтобы правильно написать гласные в суффиксах – </a:t>
            </a:r>
            <a:r>
              <a:rPr lang="ru-RU" dirty="0" err="1" smtClean="0"/>
              <a:t>ек</a:t>
            </a:r>
            <a:r>
              <a:rPr lang="ru-RU" dirty="0" smtClean="0"/>
              <a:t> и – </a:t>
            </a:r>
            <a:r>
              <a:rPr lang="ru-RU" dirty="0" err="1" smtClean="0"/>
              <a:t>ик</a:t>
            </a:r>
            <a:r>
              <a:rPr lang="ru-RU" dirty="0" smtClean="0"/>
              <a:t> , надо просклонять эти существительные.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3357562"/>
          <a:ext cx="7858180" cy="2928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1610"/>
                <a:gridCol w="3856570"/>
              </a:tblGrid>
              <a:tr h="2928958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   -</a:t>
                      </a:r>
                      <a:r>
                        <a:rPr lang="ru-RU" baseline="0" dirty="0" smtClean="0"/>
                        <a:t>  ЕК</a:t>
                      </a:r>
                    </a:p>
                    <a:p>
                      <a:r>
                        <a:rPr lang="ru-RU" baseline="0" dirty="0" smtClean="0"/>
                        <a:t>Если  гласный выпадает , то в суффиксе надо писать букву  Е; Например :Сыночек  - сыночка ; орешек  - орешка ;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-  ИК</a:t>
                      </a:r>
                    </a:p>
                    <a:p>
                      <a:r>
                        <a:rPr lang="ru-RU" dirty="0" smtClean="0"/>
                        <a:t>Если</a:t>
                      </a:r>
                      <a:r>
                        <a:rPr lang="ru-RU" baseline="0" dirty="0" smtClean="0"/>
                        <a:t> гласный не выпадает , то в суффиксе надо писать букву  И; Например : Носик – носика; мячик  - мячика ;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Орфограммы имён существительных.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Дефисное и слитное написание слов с пол- и полу-.</a:t>
            </a:r>
          </a:p>
          <a:p>
            <a:endParaRPr lang="ru-RU" dirty="0" smtClean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285984" y="2214554"/>
          <a:ext cx="6096000" cy="4357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4357718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Через дефис.</a:t>
                      </a:r>
                    </a:p>
                    <a:p>
                      <a:r>
                        <a:rPr lang="ru-RU" dirty="0" smtClean="0"/>
                        <a:t>1.Перед-л.</a:t>
                      </a:r>
                    </a:p>
                    <a:p>
                      <a:r>
                        <a:rPr lang="ru-RU" dirty="0" smtClean="0"/>
                        <a:t>По</a:t>
                      </a:r>
                      <a:r>
                        <a:rPr lang="ru-RU" baseline="0" dirty="0" smtClean="0"/>
                        <a:t>л – листа ; Пол – лимона ;  </a:t>
                      </a:r>
                    </a:p>
                    <a:p>
                      <a:r>
                        <a:rPr lang="ru-RU" baseline="0" dirty="0" smtClean="0"/>
                        <a:t>Пол -  линии ; </a:t>
                      </a:r>
                    </a:p>
                    <a:p>
                      <a:r>
                        <a:rPr lang="ru-RU" baseline="0" dirty="0" smtClean="0"/>
                        <a:t>2. Перед гласной.</a:t>
                      </a:r>
                    </a:p>
                    <a:p>
                      <a:r>
                        <a:rPr lang="ru-RU" baseline="0" dirty="0" smtClean="0"/>
                        <a:t>Пол – апельсина ; Пол -  яблока ; Пол – окна.</a:t>
                      </a:r>
                    </a:p>
                    <a:p>
                      <a:r>
                        <a:rPr lang="ru-RU" baseline="0" dirty="0" smtClean="0"/>
                        <a:t>3.Перед большой буквой.</a:t>
                      </a:r>
                    </a:p>
                    <a:p>
                      <a:r>
                        <a:rPr lang="ru-RU" baseline="0" dirty="0" smtClean="0"/>
                        <a:t>Пол -  Европы ; Пол – Москвы ; Пол – Байкала ;</a:t>
                      </a:r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Слитно.</a:t>
                      </a:r>
                    </a:p>
                    <a:p>
                      <a:r>
                        <a:rPr lang="ru-RU" dirty="0" smtClean="0"/>
                        <a:t>Перед</a:t>
                      </a:r>
                      <a:r>
                        <a:rPr lang="ru-RU" baseline="0" dirty="0" smtClean="0"/>
                        <a:t> остальными  согласными.</a:t>
                      </a:r>
                    </a:p>
                    <a:p>
                      <a:r>
                        <a:rPr lang="ru-RU" baseline="0" dirty="0" smtClean="0"/>
                        <a:t>Полдоски ; Полпарты ;  Полстены ;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Имя  существительное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525963"/>
          </a:xfrm>
        </p:spPr>
        <p:txBody>
          <a:bodyPr/>
          <a:lstStyle/>
          <a:p>
            <a:r>
              <a:rPr lang="ru-RU" dirty="0" smtClean="0"/>
              <a:t>Одушевлённые или  неодушевлённые</a:t>
            </a:r>
            <a:endParaRPr lang="ru-RU" dirty="0"/>
          </a:p>
        </p:txBody>
      </p:sp>
      <p:pic>
        <p:nvPicPr>
          <p:cNvPr id="2050" name="Picture 2" descr="C:\Program Files\Microsoft Office\MEDIA\CAGCAT10\j021295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643182"/>
            <a:ext cx="1830388" cy="1149350"/>
          </a:xfrm>
          <a:prstGeom prst="rect">
            <a:avLst/>
          </a:prstGeom>
          <a:noFill/>
        </p:spPr>
      </p:pic>
      <p:pic>
        <p:nvPicPr>
          <p:cNvPr id="2051" name="Picture 3" descr="C:\Program Files\Microsoft Office\MEDIA\CAGCAT10\j0240695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8388" y="4108450"/>
            <a:ext cx="1825625" cy="1462088"/>
          </a:xfrm>
          <a:prstGeom prst="rect">
            <a:avLst/>
          </a:prstGeom>
          <a:noFill/>
        </p:spPr>
      </p:pic>
      <p:pic>
        <p:nvPicPr>
          <p:cNvPr id="2052" name="Picture 4" descr="C:\Program Files\Microsoft Office\MEDIA\CAGCAT10\j0298653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4413" y="5641975"/>
            <a:ext cx="1781175" cy="1060450"/>
          </a:xfrm>
          <a:prstGeom prst="rect">
            <a:avLst/>
          </a:prstGeom>
          <a:noFill/>
        </p:spPr>
      </p:pic>
      <p:pic>
        <p:nvPicPr>
          <p:cNvPr id="2053" name="Picture 5" descr="C:\Program Files\Microsoft Office\MEDIA\CAGCAT10\j0211949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68875" y="2643188"/>
            <a:ext cx="1900238" cy="1165225"/>
          </a:xfrm>
          <a:prstGeom prst="rect">
            <a:avLst/>
          </a:prstGeom>
          <a:noFill/>
        </p:spPr>
      </p:pic>
      <p:pic>
        <p:nvPicPr>
          <p:cNvPr id="2054" name="Picture 6" descr="C:\Program Files\Microsoft Office\MEDIA\CAGCAT10\j0251925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857628"/>
            <a:ext cx="1812925" cy="1806575"/>
          </a:xfrm>
          <a:prstGeom prst="rect">
            <a:avLst/>
          </a:prstGeom>
          <a:noFill/>
        </p:spPr>
      </p:pic>
      <p:pic>
        <p:nvPicPr>
          <p:cNvPr id="2055" name="Picture 7" descr="C:\Program Files\Microsoft Office\MEDIA\CAGCAT10\j0278882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5643578"/>
            <a:ext cx="905256" cy="904342"/>
          </a:xfrm>
          <a:prstGeom prst="rect">
            <a:avLst/>
          </a:prstGeom>
          <a:noFill/>
        </p:spPr>
      </p:pic>
      <p:pic>
        <p:nvPicPr>
          <p:cNvPr id="2056" name="Picture 8" descr="C:\Program Files\Microsoft Office\MEDIA\CAGCAT10\j0278882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45063" y="5643563"/>
            <a:ext cx="904875" cy="90487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Имя  существительное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Собственные : имена, фамилии, отчества, название  городов, стран, рек, озёр, журналов, газет, название литературных произведений, название картин, кинофильмов, спектаклей.  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Имя существительное.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/>
          <a:lstStyle/>
          <a:p>
            <a:r>
              <a:rPr lang="ru-RU" dirty="0" smtClean="0"/>
              <a:t>Нарицательные :листья,  тигр, кролик, корова.</a:t>
            </a:r>
            <a:endParaRPr lang="ru-RU" dirty="0"/>
          </a:p>
        </p:txBody>
      </p:sp>
      <p:pic>
        <p:nvPicPr>
          <p:cNvPr id="1026" name="Picture 2" descr="C:\Program Files\Microsoft Office\MEDIA\CAGCAT10\j029889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7425" y="3786190"/>
            <a:ext cx="1806575" cy="1577975"/>
          </a:xfrm>
          <a:prstGeom prst="rect">
            <a:avLst/>
          </a:prstGeom>
          <a:noFill/>
        </p:spPr>
      </p:pic>
      <p:pic>
        <p:nvPicPr>
          <p:cNvPr id="1027" name="Picture 3" descr="C:\Program Files\Microsoft Office\MEDIA\CAGCAT10\j0332364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3612" y="5383212"/>
            <a:ext cx="1830388" cy="1474788"/>
          </a:xfrm>
          <a:prstGeom prst="rect">
            <a:avLst/>
          </a:prstGeom>
          <a:noFill/>
        </p:spPr>
      </p:pic>
      <p:pic>
        <p:nvPicPr>
          <p:cNvPr id="1028" name="Picture 4" descr="C:\Program Files\Microsoft Office\MEDIA\CAGCAT10\j0149627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5057775"/>
            <a:ext cx="2533650" cy="1800225"/>
          </a:xfrm>
          <a:prstGeom prst="rect">
            <a:avLst/>
          </a:prstGeom>
          <a:noFill/>
        </p:spPr>
      </p:pic>
      <p:pic>
        <p:nvPicPr>
          <p:cNvPr id="1030" name="Picture 6" descr="C:\Program Files\Microsoft Office\MEDIA\CAGCAT10\j0304933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74558">
            <a:off x="5398988" y="3545530"/>
            <a:ext cx="1819275" cy="166846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Имя существительное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0997" y="1684343"/>
            <a:ext cx="8229600" cy="4525963"/>
          </a:xfrm>
        </p:spPr>
        <p:txBody>
          <a:bodyPr/>
          <a:lstStyle/>
          <a:p>
            <a:r>
              <a:rPr lang="ru-RU" dirty="0" smtClean="0"/>
              <a:t>Множественного числа: книги, розы, листья. </a:t>
            </a:r>
            <a:endParaRPr lang="ru-RU" dirty="0"/>
          </a:p>
        </p:txBody>
      </p:sp>
      <p:pic>
        <p:nvPicPr>
          <p:cNvPr id="2050" name="Picture 2" descr="C:\Program Files\Microsoft Office\MEDIA\CAGCAT10\j021672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14818"/>
            <a:ext cx="1450975" cy="1824038"/>
          </a:xfrm>
          <a:prstGeom prst="rect">
            <a:avLst/>
          </a:prstGeom>
          <a:noFill/>
        </p:spPr>
      </p:pic>
      <p:pic>
        <p:nvPicPr>
          <p:cNvPr id="2051" name="Picture 3" descr="C:\Program Files\Microsoft Office\MEDIA\CAGCAT10\j028190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6788" y="4344988"/>
            <a:ext cx="1825625" cy="1725612"/>
          </a:xfrm>
          <a:prstGeom prst="rect">
            <a:avLst/>
          </a:prstGeom>
          <a:noFill/>
        </p:spPr>
      </p:pic>
      <p:pic>
        <p:nvPicPr>
          <p:cNvPr id="2052" name="Picture 4" descr="C:\Program Files\Microsoft Office\MEDIA\CAGCAT10\j0298897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4013" y="4494213"/>
            <a:ext cx="1806575" cy="157797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Имя существительное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Единственного числа: </a:t>
            </a:r>
            <a:r>
              <a:rPr lang="ru-RU" dirty="0" smtClean="0"/>
              <a:t>корова, кролик, тигр, снежинка, браслет. </a:t>
            </a:r>
            <a:endParaRPr lang="ru-RU" dirty="0"/>
          </a:p>
        </p:txBody>
      </p:sp>
      <p:pic>
        <p:nvPicPr>
          <p:cNvPr id="3074" name="Picture 2" descr="C:\Program Files\Microsoft Office\MEDIA\CAGCAT10\j014962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075" y="4243388"/>
            <a:ext cx="2533650" cy="1800225"/>
          </a:xfrm>
          <a:prstGeom prst="rect">
            <a:avLst/>
          </a:prstGeom>
          <a:noFill/>
        </p:spPr>
      </p:pic>
      <p:pic>
        <p:nvPicPr>
          <p:cNvPr id="3075" name="Picture 3" descr="C:\Program Files\Microsoft Office\MEDIA\CAGCAT10\j0304933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8963" y="4360863"/>
            <a:ext cx="1819275" cy="1668462"/>
          </a:xfrm>
          <a:prstGeom prst="rect">
            <a:avLst/>
          </a:prstGeom>
          <a:noFill/>
        </p:spPr>
      </p:pic>
      <p:pic>
        <p:nvPicPr>
          <p:cNvPr id="3076" name="Picture 4" descr="C:\Program Files\Microsoft Office\MEDIA\CAGCAT10\j0332364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4559300"/>
            <a:ext cx="1830388" cy="1474788"/>
          </a:xfrm>
          <a:prstGeom prst="rect">
            <a:avLst/>
          </a:prstGeom>
          <a:noFill/>
        </p:spPr>
      </p:pic>
      <p:pic>
        <p:nvPicPr>
          <p:cNvPr id="3077" name="Picture 5" descr="C:\Program Files\Microsoft Office\MEDIA\CAGCAT10\j0299587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4188" y="2619375"/>
            <a:ext cx="1827212" cy="1824038"/>
          </a:xfrm>
          <a:prstGeom prst="rect">
            <a:avLst/>
          </a:prstGeom>
          <a:noFill/>
        </p:spPr>
      </p:pic>
      <p:pic>
        <p:nvPicPr>
          <p:cNvPr id="3078" name="Picture 6" descr="C:\Program Files\Microsoft Office\MEDIA\CAGCAT10\j0088542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408363"/>
            <a:ext cx="4560888" cy="57626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848600" cy="1524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Род </a:t>
            </a:r>
            <a:r>
              <a:rPr lang="ru-RU" sz="4000" dirty="0"/>
              <a:t>имён существительных</a:t>
            </a:r>
            <a:r>
              <a:rPr lang="en-US" sz="4000" dirty="0"/>
              <a:t>.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Женский род например : мама </a:t>
            </a:r>
            <a:r>
              <a:rPr lang="en-US" sz="4000" dirty="0"/>
              <a:t>,</a:t>
            </a:r>
            <a:r>
              <a:rPr lang="ru-RU" sz="4000" dirty="0"/>
              <a:t> кошка </a:t>
            </a:r>
            <a:r>
              <a:rPr lang="en-US" sz="4000" dirty="0"/>
              <a:t>,</a:t>
            </a:r>
            <a:r>
              <a:rPr lang="ru-RU" sz="4000" dirty="0"/>
              <a:t> девочка</a:t>
            </a:r>
            <a:r>
              <a:rPr lang="en-US" sz="4000" dirty="0"/>
              <a:t>.</a:t>
            </a:r>
            <a:r>
              <a:rPr lang="ru-RU" sz="4000" dirty="0"/>
              <a:t> </a:t>
            </a:r>
          </a:p>
        </p:txBody>
      </p:sp>
      <p:pic>
        <p:nvPicPr>
          <p:cNvPr id="9219" name="Picture 7" descr="j02167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971800"/>
            <a:ext cx="4191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/>
              <a:t>Род имён существительных</a:t>
            </a:r>
            <a:r>
              <a:rPr lang="en-US" sz="4000"/>
              <a:t>.</a:t>
            </a: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524000"/>
            <a:ext cx="8153400" cy="4525963"/>
          </a:xfrm>
        </p:spPr>
        <p:txBody>
          <a:bodyPr/>
          <a:lstStyle/>
          <a:p>
            <a:r>
              <a:rPr lang="ru-RU" smtClean="0"/>
              <a:t>Мужской род например: тигр</a:t>
            </a:r>
            <a:r>
              <a:rPr lang="en-US" smtClean="0"/>
              <a:t>,</a:t>
            </a:r>
            <a:r>
              <a:rPr lang="ru-RU" smtClean="0"/>
              <a:t>папа</a:t>
            </a:r>
            <a:r>
              <a:rPr lang="en-US" smtClean="0"/>
              <a:t>,</a:t>
            </a:r>
            <a:r>
              <a:rPr lang="ru-RU" smtClean="0"/>
              <a:t> стол</a:t>
            </a:r>
            <a:r>
              <a:rPr lang="en-US" smtClean="0"/>
              <a:t>.</a:t>
            </a:r>
            <a:endParaRPr lang="ru-RU" smtClean="0"/>
          </a:p>
        </p:txBody>
      </p:sp>
      <p:pic>
        <p:nvPicPr>
          <p:cNvPr id="10244" name="Picture 5" descr="j03323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057400"/>
            <a:ext cx="6172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134</TotalTime>
  <Words>1028</Words>
  <Application>Microsoft Office PowerPoint</Application>
  <PresentationFormat>Экран (4:3)</PresentationFormat>
  <Paragraphs>155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МБОУ «Кутеминская СОШ</vt:lpstr>
      <vt:lpstr>   Имя существительное</vt:lpstr>
      <vt:lpstr>Имя  существительное</vt:lpstr>
      <vt:lpstr>Имя  существительное</vt:lpstr>
      <vt:lpstr>Имя существительное.</vt:lpstr>
      <vt:lpstr>Имя существительное</vt:lpstr>
      <vt:lpstr>Имя существительное</vt:lpstr>
      <vt:lpstr>           Род имён существительных.  Женский род например : мама , кошка , девочка. </vt:lpstr>
      <vt:lpstr>Род имён существительных.  </vt:lpstr>
      <vt:lpstr>Род имён существительных</vt:lpstr>
      <vt:lpstr>Имена существительные  общего рода.</vt:lpstr>
      <vt:lpstr>Склонение имён существительных</vt:lpstr>
      <vt:lpstr>-е и -и в падежных окончаниях.</vt:lpstr>
      <vt:lpstr>Окончание  -и  у  существительных на –ия, -ие, -ий.</vt:lpstr>
      <vt:lpstr>Разносклоняемые имена существительные</vt:lpstr>
      <vt:lpstr>Буква е в суффиксе –ен существительных на –мя.</vt:lpstr>
      <vt:lpstr>Несклоняемые существительные.</vt:lpstr>
      <vt:lpstr>Род  несклоняемых  существительных.</vt:lpstr>
      <vt:lpstr>Орфограммы имён существительных. НЕ с существительными.</vt:lpstr>
      <vt:lpstr>Орфограммы имён существительных. </vt:lpstr>
      <vt:lpstr>Орфограммы имён существительных.</vt:lpstr>
      <vt:lpstr>Орфограммы имён существительных. </vt:lpstr>
      <vt:lpstr>Орфограммы имён существительных.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существительное</dc:title>
  <cp:lastModifiedBy>Валентина</cp:lastModifiedBy>
  <cp:revision>13</cp:revision>
  <dcterms:modified xsi:type="dcterms:W3CDTF">2012-12-25T17:44:37Z</dcterms:modified>
</cp:coreProperties>
</file>